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45"/>
  </p:notesMasterIdLst>
  <p:handoutMasterIdLst>
    <p:handoutMasterId r:id="rId46"/>
  </p:handoutMasterIdLst>
  <p:sldIdLst>
    <p:sldId id="256" r:id="rId2"/>
    <p:sldId id="452" r:id="rId3"/>
    <p:sldId id="453" r:id="rId4"/>
    <p:sldId id="405" r:id="rId5"/>
    <p:sldId id="421" r:id="rId6"/>
    <p:sldId id="422" r:id="rId7"/>
    <p:sldId id="423" r:id="rId8"/>
    <p:sldId id="420" r:id="rId9"/>
    <p:sldId id="454" r:id="rId10"/>
    <p:sldId id="424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40" r:id="rId21"/>
    <p:sldId id="441" r:id="rId22"/>
    <p:sldId id="455" r:id="rId23"/>
    <p:sldId id="425" r:id="rId24"/>
    <p:sldId id="446" r:id="rId25"/>
    <p:sldId id="447" r:id="rId26"/>
    <p:sldId id="448" r:id="rId27"/>
    <p:sldId id="445" r:id="rId28"/>
    <p:sldId id="428" r:id="rId29"/>
    <p:sldId id="429" r:id="rId30"/>
    <p:sldId id="449" r:id="rId31"/>
    <p:sldId id="450" r:id="rId32"/>
    <p:sldId id="427" r:id="rId33"/>
    <p:sldId id="439" r:id="rId34"/>
    <p:sldId id="426" r:id="rId35"/>
    <p:sldId id="456" r:id="rId36"/>
    <p:sldId id="419" r:id="rId37"/>
    <p:sldId id="344" r:id="rId38"/>
    <p:sldId id="401" r:id="rId39"/>
    <p:sldId id="451" r:id="rId40"/>
    <p:sldId id="359" r:id="rId41"/>
    <p:sldId id="443" r:id="rId42"/>
    <p:sldId id="418" r:id="rId43"/>
    <p:sldId id="44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0000FF"/>
    <a:srgbClr val="F0A91A"/>
    <a:srgbClr val="F75E21"/>
    <a:srgbClr val="FFA099"/>
    <a:srgbClr val="00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76402" autoAdjust="0"/>
  </p:normalViewPr>
  <p:slideViewPr>
    <p:cSldViewPr>
      <p:cViewPr varScale="1">
        <p:scale>
          <a:sx n="120" d="100"/>
          <a:sy n="120" d="100"/>
        </p:scale>
        <p:origin x="298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28"/>
    </p:cViewPr>
  </p:sorter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9F4F975F-4E96-4CDA-965E-567AC300BC3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658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5A5B2BC3-318C-4E3D-9AA7-7D283537EE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68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6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72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51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61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31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136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32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结构清晰、规则，遵循简单的形状和数学比例</a:t>
            </a:r>
            <a:endParaRPr lang="en-US" altLang="zh-CN" dirty="0"/>
          </a:p>
          <a:p>
            <a:r>
              <a:rPr lang="zh-CN" altLang="en-US" dirty="0"/>
              <a:t>简单的圆柱，对称</a:t>
            </a:r>
            <a:endParaRPr lang="en-US" altLang="zh-CN" dirty="0"/>
          </a:p>
          <a:p>
            <a:r>
              <a:rPr lang="zh-CN" altLang="en-US" dirty="0"/>
              <a:t>古典风格的圆柱，完美的几何设计和半球形屋顶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70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强调垂直高度</a:t>
            </a:r>
            <a:endParaRPr lang="en-US" altLang="zh-CN" dirty="0"/>
          </a:p>
          <a:p>
            <a:r>
              <a:rPr lang="zh-CN" altLang="en-US" dirty="0"/>
              <a:t>石骨架结构</a:t>
            </a:r>
            <a:endParaRPr lang="en-US" altLang="zh-CN" dirty="0"/>
          </a:p>
          <a:p>
            <a:r>
              <a:rPr lang="zh-CN" altLang="en-US" dirty="0"/>
              <a:t>不论是墙和塔都是越往上分越细，装饰越多</a:t>
            </a:r>
            <a:endParaRPr lang="en-US" altLang="zh-CN" dirty="0"/>
          </a:p>
          <a:p>
            <a:r>
              <a:rPr lang="zh-CN" altLang="en-US" dirty="0"/>
              <a:t>从生的圆柱，有龙骨的拱顶</a:t>
            </a:r>
            <a:endParaRPr lang="en-US" altLang="zh-CN" dirty="0"/>
          </a:p>
          <a:p>
            <a:r>
              <a:rPr lang="zh-CN" altLang="en-US" dirty="0"/>
              <a:t>优美的彩色玻璃窗画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61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287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7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922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43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38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60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3365500"/>
            <a:ext cx="6019800" cy="5969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2743200"/>
            <a:ext cx="5715000" cy="533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62832270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1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8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162800" y="152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45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63272" cy="715963"/>
          </a:xfrm>
        </p:spPr>
        <p:txBody>
          <a:bodyPr/>
          <a:lstStyle>
            <a:lvl1pPr>
              <a:defRPr sz="4800">
                <a:solidFill>
                  <a:srgbClr val="0000FF"/>
                </a:solidFill>
                <a:effectLst/>
                <a:latin typeface="汉仪中黑简" panose="02010609000101010101" pitchFamily="49" charset="-122"/>
                <a:ea typeface="汉仪中黑简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112568"/>
          </a:xfrm>
        </p:spPr>
        <p:txBody>
          <a:bodyPr/>
          <a:lstStyle>
            <a:lvl1pPr marL="342900" indent="-342900" algn="just">
              <a:lnSpc>
                <a:spcPts val="3400"/>
              </a:lnSpc>
              <a:buClrTx/>
              <a:buFont typeface="Wingdings" panose="05000000000000000000" pitchFamily="2" charset="2"/>
              <a:buChar char="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defRPr>
            </a:lvl1pPr>
            <a:lvl2pPr marL="742950" indent="-285750" algn="just">
              <a:buClrTx/>
              <a:buSzPct val="90000"/>
              <a:buFont typeface="Wingdings" panose="05000000000000000000" pitchFamily="2" charset="2"/>
              <a:buChar char=""/>
              <a:defRPr sz="24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2pPr>
            <a:lvl3pPr marL="1143000" indent="-228600" algn="just">
              <a:buClrTx/>
              <a:buFont typeface="Wingdings" panose="05000000000000000000" pitchFamily="2" charset="2"/>
              <a:buChar char=""/>
              <a:defRPr sz="20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3pPr>
            <a:lvl4pPr algn="just">
              <a:defRPr sz="18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4pPr>
            <a:lvl5pPr algn="just">
              <a:defRPr sz="16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524328" y="6519446"/>
            <a:ext cx="161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0A91A"/>
                </a:solidFill>
                <a:latin typeface="汉仪瘦金书繁" panose="02010609000101010101" pitchFamily="49" charset="-122"/>
                <a:ea typeface="汉仪瘦金书繁" panose="02010609000101010101" pitchFamily="49" charset="-122"/>
              </a:rPr>
              <a:t>四川大学软件学院</a:t>
            </a:r>
          </a:p>
        </p:txBody>
      </p:sp>
    </p:spTree>
    <p:extLst>
      <p:ext uri="{BB962C8B-B14F-4D97-AF65-F5344CB8AC3E}">
        <p14:creationId xmlns:p14="http://schemas.microsoft.com/office/powerpoint/2010/main" val="19382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5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1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7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162800" y="152400"/>
            <a:ext cx="1752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533400"/>
            <a:ext cx="76962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grpSp>
        <p:nvGrpSpPr>
          <p:cNvPr id="1059" name="Group 35"/>
          <p:cNvGrpSpPr>
            <a:grpSpLocks/>
          </p:cNvGrpSpPr>
          <p:nvPr/>
        </p:nvGrpSpPr>
        <p:grpSpPr bwMode="auto">
          <a:xfrm>
            <a:off x="0" y="1143000"/>
            <a:ext cx="7086600" cy="22225"/>
            <a:chOff x="0" y="720"/>
            <a:chExt cx="4464" cy="14"/>
          </a:xfrm>
        </p:grpSpPr>
        <p:sp>
          <p:nvSpPr>
            <p:cNvPr id="1055" name="Line 31"/>
            <p:cNvSpPr>
              <a:spLocks noChangeShapeType="1"/>
            </p:cNvSpPr>
            <p:nvPr userDrawn="1"/>
          </p:nvSpPr>
          <p:spPr bwMode="auto">
            <a:xfrm flipH="1">
              <a:off x="0" y="720"/>
              <a:ext cx="4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auto">
            <a:xfrm>
              <a:off x="0" y="734"/>
              <a:ext cx="19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07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yczhang@scu.edu.c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1905000" y="1837928"/>
            <a:ext cx="6934200" cy="2743200"/>
          </a:xfrm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  <a:t>软件设计与体系结构</a:t>
            </a:r>
            <a:br>
              <a:rPr lang="en-US" altLang="zh-CN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</a:br>
            <a:br>
              <a:rPr lang="en-US" altLang="zh-CN" b="1" dirty="0">
                <a:solidFill>
                  <a:schemeClr val="tx1"/>
                </a:solidFill>
              </a:rPr>
            </a:b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南宫体简" panose="02010609000101010101" pitchFamily="49" charset="-122"/>
              </a:rPr>
              <a:t>Software Design and Architectural Style</a:t>
            </a:r>
            <a:endParaRPr lang="en-US" altLang="zh-CN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汉仪南宫体简" panose="02010609000101010101" pitchFamily="49" charset="-122"/>
            </a:endParaRPr>
          </a:p>
        </p:txBody>
      </p:sp>
      <p:sp>
        <p:nvSpPr>
          <p:cNvPr id="8195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5029200"/>
            <a:ext cx="6400800" cy="762000"/>
          </a:xfrm>
        </p:spPr>
        <p:txBody>
          <a:bodyPr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小隶书简" panose="02010609000101010101" pitchFamily="49" charset="-122"/>
                <a:ea typeface="汉仪小隶书简" panose="02010609000101010101" pitchFamily="49" charset="-122"/>
              </a:rPr>
              <a:t>张严辞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软件的发展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早期软件规模小，功能简单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>
                <a:effectLst/>
              </a:rPr>
              <a:t>主要关注内部的数据结构和算法</a:t>
            </a:r>
            <a:endParaRPr lang="en-US" altLang="zh-CN" dirty="0">
              <a:effectLst/>
            </a:endParaRPr>
          </a:p>
          <a:p>
            <a:pPr lvl="1"/>
            <a:r>
              <a:rPr lang="zh-CN" altLang="en-US" dirty="0"/>
              <a:t>单兵作战</a:t>
            </a:r>
            <a:endParaRPr lang="en-US" altLang="zh-CN" dirty="0">
              <a:effectLst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现代软件规模大，高度复杂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软件架构设计更为重要</a:t>
            </a:r>
            <a:endParaRPr lang="en-US" altLang="zh-CN" dirty="0"/>
          </a:p>
          <a:p>
            <a:pPr lvl="1"/>
            <a:r>
              <a:rPr lang="zh-CN" altLang="en-US" dirty="0"/>
              <a:t>团队合作开发</a:t>
            </a:r>
            <a:endParaRPr lang="en-US" altLang="zh-CN" dirty="0"/>
          </a:p>
          <a:p>
            <a:pPr lvl="1"/>
            <a:r>
              <a:rPr lang="zh-CN" altLang="en-US" dirty="0"/>
              <a:t>需在多个质量属性间做完美折衷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800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1/9</a:t>
            </a:r>
            <a:endParaRPr lang="zh-CN" altLang="en-US" sz="2400" b="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产品的开发都以清晰的计划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\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目标开始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理想状态中的软件开发应该是这样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但现实是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14986"/>
            <a:ext cx="7181850" cy="20383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4549304" cy="1588514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99346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35639"/>
            <a:ext cx="6480720" cy="401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2/9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我们错在哪里？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认为客户很清楚他们的需求</a:t>
            </a:r>
            <a:endParaRPr lang="en-US" altLang="zh-CN" dirty="0"/>
          </a:p>
          <a:p>
            <a:pPr lvl="1"/>
            <a:r>
              <a:rPr lang="zh-CN" altLang="en-US" dirty="0"/>
              <a:t>认为程序员知道该怎么开发</a:t>
            </a:r>
            <a:endParaRPr lang="en-US" altLang="zh-CN" dirty="0"/>
          </a:p>
          <a:p>
            <a:pPr lvl="1"/>
            <a:r>
              <a:rPr lang="zh-CN" altLang="en-US" dirty="0"/>
              <a:t>认为软件在生命周期内没有变化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93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3/9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用户来自火星，程序员来自金星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" y="1952836"/>
            <a:ext cx="8615715" cy="39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1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4/9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用户的需求在不断变化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初始需求：</a:t>
            </a:r>
            <a:r>
              <a:rPr lang="zh-CN" altLang="en-US" sz="2400" dirty="0">
                <a:effectLst/>
              </a:rPr>
              <a:t>需要在屏幕上画一些二维图形，这些图形只会是圆和正方形</a:t>
            </a:r>
            <a:endParaRPr lang="en-US" altLang="zh-CN" sz="2400" dirty="0"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00933"/>
              </p:ext>
            </p:extLst>
          </p:nvPr>
        </p:nvGraphicFramePr>
        <p:xfrm>
          <a:off x="467544" y="2708920"/>
          <a:ext cx="3443000" cy="372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806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{circle, square};</a:t>
                      </a:r>
                    </a:p>
                    <a:p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itsRadius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Point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itsCenter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itsSide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Point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itsTopLeft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 marL="97202" marR="97202" marT="44086" marB="44086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327079"/>
              </p:ext>
            </p:extLst>
          </p:nvPr>
        </p:nvGraphicFramePr>
        <p:xfrm>
          <a:off x="4774640" y="2708920"/>
          <a:ext cx="3816424" cy="372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806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DrawSquare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Square*)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DrawCircle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Circle*);</a:t>
                      </a:r>
                    </a:p>
                    <a:p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typedef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 *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ShapePointer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1" kern="1200" baseline="0" dirty="0" err="1"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DrawAllShapes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ShapePointer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list[],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n) 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i;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for (i=0; i&lt;n; i++) 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Shape* s = list[i];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switch (s-&gt;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case square: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DrawSquare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Square*)s);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break; 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case circle: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DrawCircle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altLang="zh-CN" sz="1400" b="0" i="0" kern="1200" baseline="0" dirty="0" err="1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Circle*)s);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 break;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97202" marR="97202" marT="44086" marB="44086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V="1">
            <a:off x="3781777" y="2986655"/>
            <a:ext cx="882477" cy="3011023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8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5/9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变更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1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：</a:t>
            </a:r>
            <a:r>
              <a:rPr lang="zh-CN" altLang="en-US" sz="2400" dirty="0">
                <a:effectLst/>
              </a:rPr>
              <a:t>我上次忘了给你说了，我们的软件其实还需要画椭圆，但我保证我们只会画这三种图形。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变更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2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：</a:t>
            </a:r>
            <a:r>
              <a:rPr lang="zh-CN" altLang="en-US" sz="2400" dirty="0">
                <a:effectLst/>
              </a:rPr>
              <a:t>哎呀，我们老板说，还需要再增加画这几种图形的功能。什么？是不是确定只画这几种图形？嗯</a:t>
            </a:r>
            <a:r>
              <a:rPr lang="en-US" altLang="zh-CN" sz="2400" dirty="0">
                <a:effectLst/>
              </a:rPr>
              <a:t>…</a:t>
            </a:r>
            <a:r>
              <a:rPr lang="zh-CN" altLang="en-US" sz="2400" dirty="0">
                <a:effectLst/>
              </a:rPr>
              <a:t>，我也不知道，可能还会增加吧。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变更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3</a:t>
            </a:r>
            <a:r>
              <a:rPr lang="zh-CN" altLang="en-US" dirty="0"/>
              <a:t>：</a:t>
            </a:r>
            <a:r>
              <a:rPr lang="zh-CN" altLang="en-US" sz="2400" dirty="0">
                <a:effectLst/>
              </a:rPr>
              <a:t>咦，不对啊，我们实际上要求按照一定的优先级来画这些形状，比如先画圆，再画梯形</a:t>
            </a:r>
            <a:r>
              <a:rPr lang="en-US" altLang="zh-CN" sz="2400" dirty="0">
                <a:effectLst/>
              </a:rPr>
              <a:t>…</a:t>
            </a:r>
            <a:r>
              <a:rPr lang="zh-CN" altLang="en-US" sz="2400" dirty="0">
                <a:effectLst/>
              </a:rPr>
              <a:t>增加这个功能应该不难吧，这个功能挺重要。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变更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4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：</a:t>
            </a:r>
            <a:r>
              <a:rPr lang="zh-CN" altLang="en-US" sz="2400" dirty="0">
                <a:effectLst/>
              </a:rPr>
              <a:t>那个优先级能由用户确定吗？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变更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N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：</a:t>
            </a: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0067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6/9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无关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/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误导的信息会极大影响我们对需求的理解及工作量的估计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20888"/>
            <a:ext cx="5472608" cy="38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7/9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95877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8/9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47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7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9/9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1" y="1628800"/>
            <a:ext cx="820553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我们的未来是码农吗？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软件开发的困境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软件架构与设计模式基本概念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课程简介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32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我们的困境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大一大二已经传授了编程的基本知识（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c/</a:t>
            </a:r>
            <a:r>
              <a:rPr lang="en-US" altLang="zh-CN" b="0" dirty="0" err="1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c++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，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Java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，数据结构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…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）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,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那大三大四该学习什么？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 algn="just"/>
            <a:r>
              <a:rPr lang="zh-CN" altLang="en-US" dirty="0"/>
              <a:t>交了四年学费，学了两年，但其实是自学一年就可以学到的东西</a:t>
            </a:r>
            <a:endParaRPr lang="en-US" altLang="zh-CN" dirty="0"/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没人愿意当码农，但大部分同学在开发实践中却是标准码农的工作方式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 algn="just"/>
            <a:r>
              <a:rPr lang="zh-CN" altLang="en-US" dirty="0"/>
              <a:t>只关注实现程序功能，不考虑复用性，可读性，稳定性等非功能属性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课堂讨论：你认为目前你最欠缺的开发能力是什么？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3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突破困境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4546848" cy="5112568"/>
          </a:xfrm>
        </p:spPr>
        <p:txBody>
          <a:bodyPr/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尽量参与实际项目的开发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团队开发，调试其他团队成员代码中的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bug</a:t>
            </a: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绝对不用拷贝粘贴的方式写代码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用尽量少的代码完成尽量多的功能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不写注释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algn="just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00" y="1412776"/>
            <a:ext cx="41547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7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软件架构与设计模式基本概念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9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建筑风格与软件架构</a:t>
            </a:r>
            <a:endParaRPr lang="zh-CN" altLang="en-US" sz="2400" b="1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软件体系结构中的很多概念都可以和建筑进行类比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建筑风格是对建筑的一种可分类模式，如通过外形、技术和材料等形态特征加以区分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风格：经过长时间实践，被证明具有良好的工艺可行性、性能与实用性，并可直接用来遵循和模仿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5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文艺复兴风格</a:t>
            </a:r>
            <a:endParaRPr lang="zh-CN" altLang="en-US" sz="2400" b="1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2776"/>
            <a:ext cx="8106295" cy="48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2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哥特式风格</a:t>
            </a:r>
            <a:endParaRPr lang="zh-CN" altLang="en-US" sz="2400" b="1" dirty="0">
              <a:effectLst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979399"/>
              </p:ext>
            </p:extLst>
          </p:nvPr>
        </p:nvGraphicFramePr>
        <p:xfrm>
          <a:off x="755576" y="1340768"/>
          <a:ext cx="7139136" cy="501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BMP 图像" r:id="rId4" imgW="8915400" imgH="6257880" progId="Paint.Picture">
                  <p:embed/>
                </p:oleObj>
              </mc:Choice>
              <mc:Fallback>
                <p:oleObj name="BMP 图像" r:id="rId4" imgW="8915400" imgH="6257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1340768"/>
                        <a:ext cx="7139136" cy="5011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21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软件架构 </a:t>
            </a:r>
            <a:r>
              <a:rPr lang="en-US" altLang="zh-CN" sz="2400" b="0" dirty="0">
                <a:effectLst/>
              </a:rPr>
              <a:t>1/6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同建筑一样，软件系统也具有若干特定的“风格”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描述一类体系结构</a:t>
            </a:r>
            <a:endParaRPr lang="en-US" altLang="zh-CN" dirty="0"/>
          </a:p>
          <a:p>
            <a:pPr lvl="1"/>
            <a:r>
              <a:rPr lang="zh-CN" altLang="en-US" dirty="0"/>
              <a:t>在实践中多次被应用</a:t>
            </a:r>
            <a:endParaRPr lang="en-US" altLang="zh-CN" dirty="0"/>
          </a:p>
          <a:p>
            <a:pPr lvl="1"/>
            <a:r>
              <a:rPr lang="zh-CN" altLang="en-US" dirty="0"/>
              <a:t>是若干设计思想的综合</a:t>
            </a:r>
            <a:endParaRPr lang="en-US" altLang="zh-CN" dirty="0"/>
          </a:p>
          <a:p>
            <a:pPr lvl="1"/>
            <a:r>
              <a:rPr lang="zh-CN" altLang="en-US" dirty="0"/>
              <a:t>具有已被熟知的特性，并且可以复用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86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软件架构 </a:t>
            </a:r>
            <a:r>
              <a:rPr lang="en-US" altLang="zh-CN" sz="2400" b="0" dirty="0">
                <a:effectLst/>
              </a:rPr>
              <a:t>2/6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定义：软件架构是对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子系统、软件系统组件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以及它们之间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相互关系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的描述。子系统和组件一般定义在不同的视图内，以显示软件系统的相关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功能属性和非功能属性</a:t>
            </a:r>
            <a:endParaRPr lang="en-US" altLang="zh-CN" b="0" dirty="0">
              <a:solidFill>
                <a:srgbClr val="FF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组件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软件系统的一个封装部分</a:t>
            </a:r>
            <a:endParaRPr lang="en-US" altLang="zh-CN" dirty="0"/>
          </a:p>
          <a:p>
            <a:pPr lvl="1"/>
            <a:r>
              <a:rPr lang="zh-CN" altLang="en-US" dirty="0"/>
              <a:t>在编程语言层次，可表示为模块、类、对象或一组相关函数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44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3/6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关系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表示组件之间的连接</a:t>
            </a:r>
            <a:endParaRPr lang="en-US" altLang="zh-CN" dirty="0"/>
          </a:p>
          <a:p>
            <a:pPr lvl="1"/>
            <a:r>
              <a:rPr lang="zh-CN" altLang="en-US" dirty="0"/>
              <a:t>关系可能是静态，也可能是动态</a:t>
            </a:r>
            <a:endParaRPr lang="en-US" altLang="zh-CN" dirty="0"/>
          </a:p>
          <a:p>
            <a:pPr lvl="1"/>
            <a:r>
              <a:rPr lang="zh-CN" altLang="en-US" dirty="0"/>
              <a:t>对软件架构的总体质量有很大影响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视图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代表一个软件架构的部分方面，它专门显示一个软件系统的特定属性</a:t>
            </a:r>
            <a:endParaRPr lang="en-US" altLang="zh-CN" dirty="0"/>
          </a:p>
          <a:p>
            <a:pPr lvl="1"/>
            <a:r>
              <a:rPr lang="zh-CN" altLang="en-US" dirty="0"/>
              <a:t>逻辑视图，进程视图，物理视图，开发视图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59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4/6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579296" cy="5112568"/>
          </a:xfrm>
        </p:spPr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功能属性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处理系统功能性的特定方面，通常与特定的功能需求相关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非功能属性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定义了未被功能属性描述覆盖的系统功能</a:t>
            </a:r>
            <a:endParaRPr lang="en-US" altLang="zh-CN" dirty="0"/>
          </a:p>
          <a:p>
            <a:pPr lvl="1"/>
            <a:r>
              <a:rPr lang="zh-CN" altLang="en-US" dirty="0"/>
              <a:t>例如：易修改性，效率，可靠性，可重用性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软件系统必须为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变化</a:t>
            </a:r>
            <a:r>
              <a:rPr lang="zh-CN" altLang="en-US" dirty="0"/>
              <a:t>和扩展做准备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12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我们的未来是码农吗？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5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5/6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74390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6/6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579296" cy="5112568"/>
          </a:xfrm>
        </p:spPr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纯粹的体系风格在实际中很难遇到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在实际中的软件可能融合了很多体系风格的特色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作为架构师，需要理解“纯”的风格的优缺点，以及偏离此种风格的后果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60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架构师的成长 </a:t>
            </a:r>
            <a:r>
              <a:rPr lang="en-US" altLang="zh-CN" sz="2400" b="0" dirty="0">
                <a:effectLst/>
              </a:rPr>
              <a:t>1/2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建筑设计师的成长不需要去工地实地劳动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软件架构师不是通过学习理论修炼而来，而必须从底层程序员开始，逐步发展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87593"/>
            <a:ext cx="1944216" cy="291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970764"/>
            <a:ext cx="2300333" cy="29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6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架构师的成长 </a:t>
            </a:r>
            <a:r>
              <a:rPr lang="en-US" altLang="zh-CN" sz="2400" b="0" dirty="0">
                <a:effectLst/>
              </a:rPr>
              <a:t>2/2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架构师胚胎：实干程序员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架构师幼苗：掌握了理论，软件团队开发和管理经验</a:t>
            </a: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软件架构师：机遇努力天赋缺一不可</a:t>
            </a:r>
          </a:p>
          <a:p>
            <a:pPr lvl="1"/>
            <a:r>
              <a:rPr lang="zh-CN" altLang="en-US" dirty="0"/>
              <a:t>工作实践的积累</a:t>
            </a:r>
          </a:p>
          <a:p>
            <a:pPr lvl="1"/>
            <a:r>
              <a:rPr lang="zh-CN" altLang="en-US" dirty="0"/>
              <a:t>技术的精湛与全面</a:t>
            </a:r>
          </a:p>
          <a:p>
            <a:pPr lvl="1"/>
            <a:r>
              <a:rPr lang="zh-CN" altLang="en-US" dirty="0"/>
              <a:t>综合能力的训练 （推荐书籍：</a:t>
            </a:r>
            <a:r>
              <a:rPr lang="zh-CN" altLang="en-US" u="sng" dirty="0"/>
              <a:t>软件架构师的</a:t>
            </a:r>
            <a:r>
              <a:rPr lang="en-US" altLang="zh-CN" u="sng" dirty="0"/>
              <a:t>12</a:t>
            </a:r>
            <a:r>
              <a:rPr lang="zh-CN" altLang="en-US" u="sng" dirty="0"/>
              <a:t>项修炼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机遇</a:t>
            </a:r>
          </a:p>
        </p:txBody>
      </p:sp>
    </p:spTree>
    <p:extLst>
      <p:ext uri="{BB962C8B-B14F-4D97-AF65-F5344CB8AC3E}">
        <p14:creationId xmlns:p14="http://schemas.microsoft.com/office/powerpoint/2010/main" val="20816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设计模式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来源于建筑学领域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 algn="just"/>
            <a:r>
              <a:rPr lang="zh-CN" altLang="en-US" dirty="0"/>
              <a:t>模式描述了在环境中反复出现的某类问题，并以一种适当的方式描述核心解决方案，使该方案可以被重复使用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核心是</a:t>
            </a:r>
            <a:r>
              <a:rPr lang="zh-CN" altLang="en-US" b="0" dirty="0">
                <a:solidFill>
                  <a:srgbClr val="FF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复用</a:t>
            </a:r>
            <a:endParaRPr lang="en-US" altLang="zh-CN" b="0" dirty="0">
              <a:solidFill>
                <a:srgbClr val="FF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与软件架构关注软件整体不同，设计模式更关注软件设计中的局部问题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二者也有相通之处</a:t>
            </a:r>
            <a:endParaRPr lang="en-US" altLang="zh-CN" dirty="0"/>
          </a:p>
          <a:p>
            <a:endParaRPr lang="en-US" altLang="zh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5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课程简介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6353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授课内容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软件架构概述及其重要性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软件质量属性及战术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可用性</a:t>
            </a:r>
            <a:endParaRPr lang="en-US" altLang="zh-CN" dirty="0"/>
          </a:p>
          <a:p>
            <a:pPr lvl="1"/>
            <a:r>
              <a:rPr lang="zh-CN" altLang="en-US" dirty="0"/>
              <a:t>可修改性</a:t>
            </a:r>
            <a:endParaRPr lang="en-US" altLang="zh-CN" dirty="0"/>
          </a:p>
          <a:p>
            <a:pPr lvl="1"/>
            <a:r>
              <a:rPr lang="zh-CN" altLang="en-US" dirty="0"/>
              <a:t>性能</a:t>
            </a:r>
            <a:endParaRPr lang="en-US" altLang="zh-CN" dirty="0"/>
          </a:p>
          <a:p>
            <a:pPr lvl="1"/>
            <a:r>
              <a:rPr lang="zh-CN" altLang="en-US" dirty="0"/>
              <a:t>安全性</a:t>
            </a:r>
            <a:endParaRPr lang="en-US" altLang="zh-CN" dirty="0"/>
          </a:p>
          <a:p>
            <a:pPr lvl="1"/>
            <a:r>
              <a:rPr lang="zh-CN" altLang="en-US" dirty="0"/>
              <a:t>可测试性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软件架构模式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软件架构评估方法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558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教材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5194920" cy="5112568"/>
          </a:xfrm>
        </p:spPr>
        <p:txBody>
          <a:bodyPr/>
          <a:lstStyle/>
          <a:p>
            <a:pPr algn="l"/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Software Architecture in Practice. 3rd edition</a:t>
            </a:r>
            <a:r>
              <a:rPr lang="en-US" altLang="zh-CN" dirty="0"/>
              <a:t>. </a:t>
            </a:r>
            <a:r>
              <a:rPr lang="en-US" altLang="zh-CN" sz="2400" b="1" dirty="0">
                <a:effectLst/>
              </a:rPr>
              <a:t>Len Bass, Paul Clements, Rick </a:t>
            </a:r>
            <a:r>
              <a:rPr lang="en-US" altLang="zh-CN" sz="2400" b="1" dirty="0" err="1">
                <a:effectLst/>
              </a:rPr>
              <a:t>Kazman</a:t>
            </a:r>
            <a:endParaRPr lang="zh-CN" altLang="en-US" sz="24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05159"/>
            <a:ext cx="3389000" cy="514817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参考书目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软件设计与体系结构 </a:t>
            </a:r>
            <a:r>
              <a:rPr lang="zh-CN" altLang="en-US" sz="2400" b="0" dirty="0">
                <a:solidFill>
                  <a:schemeClr val="tx2"/>
                </a:solidFill>
                <a:effectLst/>
              </a:rPr>
              <a:t>齐志昌</a:t>
            </a:r>
            <a:r>
              <a:rPr lang="en-US" altLang="zh-CN" sz="2400" b="0" dirty="0">
                <a:solidFill>
                  <a:schemeClr val="tx2"/>
                </a:solidFill>
                <a:effectLst/>
              </a:rPr>
              <a:t>. </a:t>
            </a:r>
            <a:r>
              <a:rPr lang="zh-CN" altLang="en-US" sz="2400" b="0" dirty="0">
                <a:solidFill>
                  <a:schemeClr val="tx2"/>
                </a:solidFill>
                <a:effectLst/>
              </a:rPr>
              <a:t>高等教育出版社</a:t>
            </a:r>
            <a:r>
              <a:rPr lang="en-US" altLang="zh-CN" sz="2400" b="0" dirty="0">
                <a:solidFill>
                  <a:schemeClr val="tx2"/>
                </a:solidFill>
                <a:effectLst/>
              </a:rPr>
              <a:t>. 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2010.2. ISBN: 978-7-040-28408-9</a:t>
            </a: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软件体系结构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Mary.Shaw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,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David.Garlan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</a:t>
            </a:r>
            <a:r>
              <a:rPr lang="zh-CN" altLang="en-US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清华大学出版社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2007.9. ISBN: 978-7-302-14550-9</a:t>
            </a:r>
          </a:p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设计模式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Erich.Gamma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, Richard Helm. </a:t>
            </a:r>
            <a:r>
              <a:rPr lang="zh-CN" altLang="en-US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机械工业出版社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2007.4. ISBN: 987-7-111-07575-2</a:t>
            </a:r>
            <a:endParaRPr lang="en-US" altLang="zh-CN" b="0" dirty="0">
              <a:solidFill>
                <a:schemeClr val="tx2"/>
              </a:solidFill>
              <a:effectLst/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教学网站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教学资源请访问课程网站：</a:t>
            </a:r>
            <a:r>
              <a:rPr lang="en-US" altLang="zh-CN" dirty="0">
                <a:latin typeface="Agency FB" panose="020B0503020202020204" pitchFamily="34" charset="0"/>
              </a:rPr>
              <a:t>http://cc.scu.edu.cn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22833"/>
            <a:ext cx="5040560" cy="45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码农的定义</a:t>
            </a:r>
            <a:endParaRPr lang="zh-CN" altLang="en-US" sz="1800" b="1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6059016" cy="2880320"/>
          </a:xfrm>
        </p:spPr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定义</a:t>
            </a:r>
            <a:r>
              <a:rPr lang="zh-CN" altLang="en-US" dirty="0"/>
              <a:t>：</a:t>
            </a:r>
            <a:r>
              <a:rPr lang="zh-CN" altLang="en-US" sz="2400" dirty="0">
                <a:effectLst/>
              </a:rPr>
              <a:t>一般指从事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没有发展前景</a:t>
            </a:r>
            <a:r>
              <a:rPr lang="zh-CN" altLang="en-US" sz="2400" dirty="0">
                <a:effectLst/>
              </a:rPr>
              <a:t>的软件开发职位，这种职位只能强化职业者在单方面的技术领域技能，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学不到新技术</a:t>
            </a:r>
            <a:r>
              <a:rPr lang="zh-CN" altLang="en-US" sz="2400" dirty="0">
                <a:effectLst/>
              </a:rPr>
              <a:t>，</a:t>
            </a:r>
            <a:r>
              <a:rPr lang="en-US" altLang="zh-CN" sz="2400" dirty="0">
                <a:effectLst/>
              </a:rPr>
              <a:t>…</a:t>
            </a:r>
            <a:r>
              <a:rPr lang="zh-CN" altLang="en-US" sz="2400" dirty="0">
                <a:effectLst/>
              </a:rPr>
              <a:t>一个依靠写代码为生的群体，表现在：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低收入，工作时间长 </a:t>
            </a:r>
            <a:r>
              <a:rPr lang="en-US" altLang="zh-CN" sz="2400" dirty="0">
                <a:effectLst/>
              </a:rPr>
              <a:t>---</a:t>
            </a:r>
            <a:r>
              <a:rPr lang="zh-CN" altLang="en-US" sz="2400" dirty="0">
                <a:effectLst/>
              </a:rPr>
              <a:t>百度百科</a:t>
            </a:r>
            <a:endParaRPr lang="en-US" altLang="zh-CN" sz="2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00" y="1373803"/>
            <a:ext cx="2172072" cy="2172072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457200" y="3645024"/>
            <a:ext cx="836327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"/>
              <a:defRPr sz="2800" b="1" kern="1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"/>
              <a:defRPr sz="24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"/>
              <a:defRPr sz="20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从另一方面“码农”已经是一种对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IT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高帅富的自嘲，比尔盖茨和扎克伯格都是高帅富”码农“的代表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成绩评定</a:t>
            </a:r>
            <a:endParaRPr lang="en-US" altLang="zh-CN" b="1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总成绩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kumimoji="0" lang="zh-CN" altLang="en-US" b="1" dirty="0"/>
              <a:t>平</a:t>
            </a:r>
            <a:r>
              <a:rPr lang="zh-CN" altLang="en-US" b="1" dirty="0"/>
              <a:t>时（</a:t>
            </a:r>
            <a:r>
              <a:rPr lang="en-US" altLang="zh-CN" dirty="0"/>
              <a:t>3</a:t>
            </a:r>
            <a:r>
              <a:rPr lang="en-US" altLang="zh-CN" b="1" dirty="0"/>
              <a:t>0%</a:t>
            </a:r>
            <a:r>
              <a:rPr lang="zh-CN" altLang="en-US" b="1" dirty="0"/>
              <a:t>）：课后作业 </a:t>
            </a:r>
            <a:r>
              <a:rPr lang="en-US" altLang="zh-CN" b="1" dirty="0"/>
              <a:t>+ </a:t>
            </a:r>
            <a:r>
              <a:rPr lang="zh-CN" altLang="en-US" b="1" dirty="0"/>
              <a:t>课堂讨论</a:t>
            </a:r>
            <a:r>
              <a:rPr lang="en-US" altLang="zh-CN" b="1" dirty="0"/>
              <a:t> + </a:t>
            </a:r>
            <a:r>
              <a:rPr lang="zh-CN" altLang="en-US" b="1" dirty="0"/>
              <a:t>考勤 </a:t>
            </a:r>
            <a:r>
              <a:rPr lang="en-US" altLang="zh-CN" b="1" dirty="0"/>
              <a:t>+ </a:t>
            </a:r>
            <a:r>
              <a:rPr lang="zh-CN" altLang="en-US" b="1" dirty="0"/>
              <a:t>课程项目</a:t>
            </a:r>
            <a:endParaRPr lang="en-US" altLang="zh-CN" b="1" dirty="0"/>
          </a:p>
          <a:p>
            <a:pPr lvl="1"/>
            <a:r>
              <a:rPr lang="zh-CN" altLang="en-US" b="1" dirty="0"/>
              <a:t>期中考试（</a:t>
            </a:r>
            <a:r>
              <a:rPr lang="en-US" altLang="zh-CN" b="1" dirty="0"/>
              <a:t>20%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b="1" dirty="0"/>
              <a:t>期末成绩（</a:t>
            </a:r>
            <a:r>
              <a:rPr lang="en-US" altLang="zh-CN" dirty="0"/>
              <a:t>5</a:t>
            </a:r>
            <a:r>
              <a:rPr lang="en-US" altLang="zh-CN" b="1" dirty="0"/>
              <a:t>0%</a:t>
            </a:r>
            <a:r>
              <a:rPr lang="zh-CN" altLang="en-US" b="1" dirty="0"/>
              <a:t>）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成绩评定</a:t>
            </a:r>
            <a:endParaRPr lang="en-US" altLang="zh-CN" b="1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课后作业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&amp;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课程讨论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分组完成，每个小组</a:t>
            </a:r>
            <a:r>
              <a:rPr lang="zh-CN" altLang="en-US" dirty="0">
                <a:solidFill>
                  <a:srgbClr val="FF0000"/>
                </a:solidFill>
              </a:rPr>
              <a:t>不超过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人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每次上课，由</a:t>
            </a:r>
            <a:r>
              <a:rPr lang="en-US" altLang="zh-CN" dirty="0"/>
              <a:t>3-4</a:t>
            </a:r>
            <a:r>
              <a:rPr lang="zh-CN" altLang="en-US" dirty="0"/>
              <a:t>个小组对课后作业做课堂报告</a:t>
            </a:r>
            <a:endParaRPr lang="en-US" altLang="zh-CN" dirty="0"/>
          </a:p>
          <a:p>
            <a:pPr lvl="2"/>
            <a:r>
              <a:rPr lang="zh-CN" altLang="en-US" dirty="0"/>
              <a:t>课堂报告以</a:t>
            </a:r>
            <a:r>
              <a:rPr lang="en-US" altLang="zh-CN" dirty="0"/>
              <a:t>PPT</a:t>
            </a:r>
            <a:r>
              <a:rPr lang="zh-CN" altLang="en-US" dirty="0"/>
              <a:t>形式，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分钟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英文</a:t>
            </a:r>
            <a:r>
              <a:rPr lang="en-US" altLang="zh-CN" dirty="0"/>
              <a:t>PPT+</a:t>
            </a:r>
            <a:r>
              <a:rPr lang="zh-CN" altLang="en-US" dirty="0"/>
              <a:t>中文报告 或者 中文</a:t>
            </a:r>
            <a:r>
              <a:rPr lang="en-US" altLang="zh-CN" dirty="0"/>
              <a:t>PPT+</a:t>
            </a:r>
            <a:r>
              <a:rPr lang="zh-CN" altLang="en-US" dirty="0"/>
              <a:t>英文报告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至少做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次</a:t>
            </a:r>
            <a:r>
              <a:rPr lang="zh-CN" altLang="en-US" dirty="0"/>
              <a:t>作业</a:t>
            </a:r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3573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任课教师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457200" y="1371600"/>
            <a:ext cx="8291513" cy="508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"/>
              <a:defRPr sz="2800" b="1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"/>
              <a:defRPr sz="24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"/>
              <a:defRPr sz="20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家书简" panose="02010609000101010101" pitchFamily="49" charset="-122"/>
              </a:rPr>
              <a:t>Lecturer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: </a:t>
            </a:r>
            <a:r>
              <a:rPr lang="zh-CN" altLang="en-US" b="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张严辞</a:t>
            </a:r>
            <a:endParaRPr lang="en-US" altLang="ko-KR" b="0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>
              <a:defRPr/>
            </a:pPr>
            <a:r>
              <a:rPr lang="en-US" altLang="ko-KR" sz="2200" dirty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1993~1997, SCU, B.S.</a:t>
            </a:r>
          </a:p>
          <a:p>
            <a:pPr lvl="1">
              <a:defRPr/>
            </a:pPr>
            <a:r>
              <a:rPr lang="en-US" altLang="ko-KR" sz="2200" dirty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1997~2003, Institute of Software, CAS, </a:t>
            </a:r>
            <a:r>
              <a:rPr lang="en-US" altLang="ko-KR" sz="2200" dirty="0" err="1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Ph.D</a:t>
            </a:r>
            <a:endParaRPr lang="en-US" altLang="ko-KR" sz="2200" dirty="0">
              <a:latin typeface="Agency FB" panose="020B0503020202020204" pitchFamily="34" charset="0"/>
              <a:ea typeface="Microsoft YaHei UI Light" panose="020B0502040204020203" pitchFamily="34" charset="-122"/>
              <a:cs typeface="Tahoma" pitchFamily="34" charset="0"/>
            </a:endParaRPr>
          </a:p>
          <a:p>
            <a:pPr lvl="1">
              <a:defRPr/>
            </a:pPr>
            <a:r>
              <a:rPr lang="en-US" altLang="ko-KR" sz="2200" dirty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2004, Chinese University of Hong Kong, research assistant</a:t>
            </a:r>
          </a:p>
          <a:p>
            <a:pPr lvl="1">
              <a:defRPr/>
            </a:pPr>
            <a:r>
              <a:rPr lang="en-US" altLang="ko-KR" sz="2200" dirty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2005~2008, University of Zurich, Switzerland, Post Doc.</a:t>
            </a:r>
          </a:p>
          <a:p>
            <a:pPr lvl="1">
              <a:defRPr/>
            </a:pPr>
            <a:r>
              <a:rPr lang="en-US" altLang="ko-KR" sz="2200" dirty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2008~Present, SCU, associate Prof.</a:t>
            </a:r>
          </a:p>
          <a:p>
            <a:pPr>
              <a:defRPr/>
            </a:pPr>
            <a:r>
              <a:rPr lang="zh-CN" altLang="en-US" b="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研究方向：计算机图形学，虚拟现实</a:t>
            </a:r>
            <a:endParaRPr lang="en-US" altLang="ko-KR" b="0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家书简" panose="02010609000101010101" pitchFamily="49" charset="-122"/>
              </a:rPr>
              <a:t>Email: </a:t>
            </a:r>
            <a:r>
              <a:rPr lang="en-US" altLang="ko-KR" dirty="0">
                <a:solidFill>
                  <a:schemeClr val="tx1"/>
                </a:solidFill>
                <a:latin typeface="Agency FB" panose="020B0503020202020204" pitchFamily="34" charset="0"/>
                <a:ea typeface="汉仪家书简" panose="02010609000101010101" pitchFamily="49" charset="-122"/>
                <a:hlinkClick r:id="rId3"/>
              </a:rPr>
              <a:t>yczhang@scu.edu.cn</a:t>
            </a:r>
            <a:endParaRPr lang="en-US" altLang="ko-KR" dirty="0">
              <a:solidFill>
                <a:schemeClr val="tx1"/>
              </a:solidFill>
              <a:latin typeface="Agency FB" panose="020B0503020202020204" pitchFamily="34" charset="0"/>
              <a:ea typeface="汉仪家书简" panose="02010609000101010101" pitchFamily="49" charset="-122"/>
            </a:endParaRPr>
          </a:p>
          <a:p>
            <a:pPr>
              <a:defRPr/>
            </a:pPr>
            <a:r>
              <a:rPr lang="zh-CN" altLang="en-US" b="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助教</a:t>
            </a:r>
            <a:r>
              <a:rPr lang="en-US" altLang="ko-KR" b="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:</a:t>
            </a:r>
          </a:p>
          <a:p>
            <a:pPr lvl="1">
              <a:defRPr/>
            </a:pPr>
            <a:r>
              <a:rPr lang="zh-CN" altLang="en-US" b="1" dirty="0">
                <a:latin typeface="汉仪家书简" panose="02010609000101010101" pitchFamily="49" charset="-122"/>
                <a:ea typeface="汉仪家书简" panose="02010609000101010101" pitchFamily="49" charset="-122"/>
                <a:cs typeface="Tahoma" pitchFamily="34" charset="0"/>
              </a:rPr>
              <a:t>蔡先杰</a:t>
            </a:r>
            <a:r>
              <a:rPr lang="en-US" altLang="zh-CN" b="1" dirty="0">
                <a:latin typeface="汉仪家书简" panose="02010609000101010101" pitchFamily="49" charset="-122"/>
                <a:ea typeface="汉仪家书简" panose="02010609000101010101" pitchFamily="49" charset="-122"/>
                <a:cs typeface="Tahoma" pitchFamily="34" charset="0"/>
              </a:rPr>
              <a:t> </a:t>
            </a:r>
            <a:r>
              <a:rPr lang="en-US" altLang="zh-CN" dirty="0">
                <a:latin typeface="Agency FB" panose="020B0503020202020204" pitchFamily="34" charset="0"/>
                <a:ea typeface="汉仪家书简" panose="02010609000101010101" pitchFamily="49" charset="-122"/>
                <a:cs typeface="Tahoma" pitchFamily="34" charset="0"/>
              </a:rPr>
              <a:t>(QQ: 443180598)</a:t>
            </a:r>
            <a:endParaRPr lang="ko-KR" altLang="en-US" dirty="0">
              <a:latin typeface="Agency FB" panose="020B0503020202020204" pitchFamily="34" charset="0"/>
              <a:ea typeface="PMingLiU" pitchFamily="18" charset="-120"/>
              <a:cs typeface="Tahoma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2"/>
              </a:solidFill>
              <a:latin typeface="PMingLiU" pitchFamily="18" charset="-120"/>
              <a:ea typeface="PMingLiU" pitchFamily="18" charset="-120"/>
              <a:cs typeface="Tahoma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39" y="1556792"/>
            <a:ext cx="2482337" cy="331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083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课后作业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我心目中的好程序员应该具有些什么特点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391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7F41DD-DF7B-4C99-B595-63475F89359F}" type="datetime1">
              <a:rPr lang="zh-CN" altLang="en-US" smtClean="0"/>
              <a:t>2016/2/29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 bwMode="auto">
          <a:xfrm>
            <a:off x="457200" y="1339200"/>
            <a:ext cx="8362800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CN" altLang="en-US" sz="280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在一个伸手不见五指的晚上，池塘的蝌蚪在晒太阳</a:t>
            </a:r>
            <a:endParaRPr lang="en-US" altLang="zh-CN" sz="2800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TW" altLang="en-US" sz="280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我跌了一跤，好痛，觉得很伤心，露出黯然神伤的神情</a:t>
            </a:r>
            <a:endParaRPr lang="en-US" altLang="zh-TW" sz="2800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CN" altLang="en-US" sz="2800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老师有一张爪子脸</a:t>
            </a:r>
            <a:endParaRPr lang="en-US" altLang="zh-CN" sz="2800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endParaRPr lang="en-US" altLang="zh-CN" b="1" dirty="0">
              <a:latin typeface="仿宋" pitchFamily="49" charset="-122"/>
              <a:ea typeface="仿宋" pitchFamily="49" charset="-122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for (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=0; 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&lt;100; 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++)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    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int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 Sum = 0;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    Sum += </a:t>
            </a:r>
            <a:r>
              <a:rPr lang="en-US" altLang="zh-CN" sz="1800" dirty="0" err="1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zh-CN" altLang="en-US" sz="1800" dirty="0"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码农的境界 </a:t>
            </a:r>
            <a:r>
              <a:rPr lang="en-US" altLang="zh-CN" sz="2400" b="0" dirty="0">
                <a:effectLst/>
              </a:rPr>
              <a:t>1/3</a:t>
            </a:r>
            <a:endParaRPr lang="zh-CN" alt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9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 txBox="1">
            <a:spLocks/>
          </p:cNvSpPr>
          <p:nvPr/>
        </p:nvSpPr>
        <p:spPr>
          <a:xfrm>
            <a:off x="457200" y="1339200"/>
            <a:ext cx="8363272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今年中秋节，恰逢农历八月十五，黄昏的傍晚，我和弟弟，弟弟也和我，我俩站在院子中央，抬着头，仰脖看那天上的月亮，我说：“看啦，这边的月亮升起来了！”弟弟说：“看啦，那边的月亮也升起来了！”这时，在院子里的全家人，也包括爸爸、妈妈、哥哥、姐姐、弟弟、妹妹几乎全都异口同 声地一起喊道：“看啦，东边的月亮真的升起来了！”</a:t>
            </a:r>
            <a:endParaRPr lang="en-US" altLang="zh-CN" dirty="0">
              <a:solidFill>
                <a:srgbClr val="000000"/>
              </a:solidFill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1800" dirty="0"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02680"/>
              </p:ext>
            </p:extLst>
          </p:nvPr>
        </p:nvGraphicFramePr>
        <p:xfrm>
          <a:off x="1115616" y="4005064"/>
          <a:ext cx="6768752" cy="205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3168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sum(int* array</a:t>
                      </a:r>
                      <a:r>
                        <a:rPr lang="zh-CN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n)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int result = 0;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for (int i = 0; i &lt; n; ++i)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{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result = result + array[i];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return result;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 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float sum(float* array</a:t>
                      </a:r>
                      <a:r>
                        <a:rPr lang="zh-CN" altLang="en-US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n) 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float result = 0;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for (int i = 0; i &lt; n; ++i) 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{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result = result + array[i]; 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return result; </a:t>
                      </a:r>
                      <a:b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 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码农的境界 </a:t>
            </a:r>
            <a:r>
              <a:rPr lang="en-US" altLang="zh-CN" sz="2400" b="0" dirty="0">
                <a:effectLst/>
              </a:rPr>
              <a:t>2/3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023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7F41DD-DF7B-4C99-B595-63475F89359F}" type="datetime1">
              <a:rPr lang="zh-CN" altLang="en-US" smtClean="0"/>
              <a:t>2016/2/29</a:t>
            </a:fld>
            <a:endParaRPr lang="en-US" altLang="zh-CN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457200" y="1339200"/>
            <a:ext cx="7704856" cy="420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轻轻的我走了，正如我轻轻的来； 我轻轻的招手，作别西天的云彩。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那河畔的金柳，是夕阳中的新娘； 波光里的艳影，在我的心头荡漾。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软泥上的青荇，油油的在水底招摇； 在康河的柔波里，我甘心做一条水草！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汉仪大宋简" panose="02010609000101010101" pitchFamily="49" charset="-122"/>
                <a:ea typeface="汉仪大宋简" panose="02010609000101010101" pitchFamily="49" charset="-122"/>
              </a:rPr>
              <a:t>那榆荫下的一潭，不是清泉， 是天上虹揉碎在浮藻间，沉淀着彩虹似的梦。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码农的境界 </a:t>
            </a:r>
            <a:r>
              <a:rPr lang="en-US" altLang="zh-CN" sz="2400" b="0" dirty="0">
                <a:effectLst/>
              </a:rPr>
              <a:t>3/3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7833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码农的特点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传统码农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收入低</a:t>
            </a:r>
            <a:endParaRPr lang="en-US" altLang="zh-CN" dirty="0"/>
          </a:p>
          <a:p>
            <a:pPr lvl="1"/>
            <a:r>
              <a:rPr lang="zh-CN" altLang="en-US" dirty="0"/>
              <a:t>工作单调</a:t>
            </a:r>
            <a:endParaRPr lang="en-US" altLang="zh-CN" dirty="0"/>
          </a:p>
          <a:p>
            <a:pPr lvl="1"/>
            <a:r>
              <a:rPr lang="zh-CN" altLang="en-US" dirty="0"/>
              <a:t>工作时间长</a:t>
            </a:r>
            <a:endParaRPr lang="en-US" altLang="zh-CN" dirty="0"/>
          </a:p>
          <a:p>
            <a:pPr lvl="1"/>
            <a:r>
              <a:rPr lang="zh-CN" altLang="en-US" dirty="0"/>
              <a:t>工作压力大</a:t>
            </a:r>
            <a:endParaRPr lang="en-US" altLang="zh-CN" dirty="0"/>
          </a:p>
          <a:p>
            <a:pPr lvl="1"/>
            <a:r>
              <a:rPr lang="zh-CN" altLang="en-US" dirty="0"/>
              <a:t>单身无对象</a:t>
            </a:r>
            <a:endParaRPr lang="en-US" altLang="zh-CN" dirty="0"/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新时代自嘲码农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pPr lvl="1"/>
            <a:r>
              <a:rPr lang="zh-CN" altLang="en-US" dirty="0"/>
              <a:t>高工资</a:t>
            </a:r>
            <a:endParaRPr lang="en-US" altLang="zh-CN" dirty="0"/>
          </a:p>
          <a:p>
            <a:pPr lvl="1"/>
            <a:r>
              <a:rPr lang="zh-CN" altLang="en-US" dirty="0"/>
              <a:t>不论职位多高都亲手写代码</a:t>
            </a:r>
            <a:endParaRPr lang="en-US" altLang="zh-CN" dirty="0"/>
          </a:p>
          <a:p>
            <a:pPr lvl="1"/>
            <a:r>
              <a:rPr lang="zh-CN" altLang="en-US" dirty="0"/>
              <a:t>在开发区等偏远的大公司上班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36096" y="2492896"/>
            <a:ext cx="3600399" cy="2664296"/>
            <a:chOff x="5436096" y="2492896"/>
            <a:chExt cx="3600399" cy="2664296"/>
          </a:xfrm>
        </p:grpSpPr>
        <p:sp>
          <p:nvSpPr>
            <p:cNvPr id="2" name="右弧形箭头 1"/>
            <p:cNvSpPr/>
            <p:nvPr/>
          </p:nvSpPr>
          <p:spPr>
            <a:xfrm>
              <a:off x="5436096" y="2492896"/>
              <a:ext cx="1296144" cy="266429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768190" y="3435387"/>
              <a:ext cx="2268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水滴体简" panose="02010609000101010101" pitchFamily="49" charset="-122"/>
                  <a:ea typeface="汉仪水滴体简" panose="02010609000101010101" pitchFamily="49" charset="-122"/>
                </a:rPr>
                <a:t>如何转换？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73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b="0" dirty="0">
                <a:solidFill>
                  <a:srgbClr val="000000"/>
                </a:solidFill>
                <a:effectLst/>
                <a:latin typeface="汉仪大宋简" panose="02010609000101010101" pitchFamily="49" charset="-122"/>
                <a:ea typeface="汉仪大宋简" panose="02010609000101010101" pitchFamily="49" charset="-122"/>
              </a:rPr>
              <a:t>软件开发的困境</a:t>
            </a:r>
            <a:endParaRPr lang="en-US" altLang="zh-CN" b="0" dirty="0">
              <a:solidFill>
                <a:srgbClr val="000000"/>
              </a:solidFill>
              <a:effectLst/>
              <a:latin typeface="汉仪大宋简" panose="02010609000101010101" pitchFamily="49" charset="-122"/>
              <a:ea typeface="汉仪大宋简" panose="02010609000101010101" pitchFamily="49" charset="-122"/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5986"/>
      </p:ext>
    </p:extLst>
  </p:cSld>
  <p:clrMapOvr>
    <a:masterClrMapping/>
  </p:clrMapOvr>
</p:sld>
</file>

<file path=ppt/theme/theme1.xml><?xml version="1.0" encoding="utf-8"?>
<a:theme xmlns:a="http://schemas.openxmlformats.org/drawingml/2006/main" name="01">
  <a:themeElements>
    <a:clrScheme name="01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01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※24美金的ppt模板</Template>
  <TotalTime>5374</TotalTime>
  <Words>1964</Words>
  <Application>Microsoft Office PowerPoint</Application>
  <PresentationFormat>全屏显示(4:3)</PresentationFormat>
  <Paragraphs>279</Paragraphs>
  <Slides>43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Microsoft YaHei UI Light</vt:lpstr>
      <vt:lpstr>PMingLiU</vt:lpstr>
      <vt:lpstr>仿宋</vt:lpstr>
      <vt:lpstr>汉仪大宋简</vt:lpstr>
      <vt:lpstr>汉仪火柴体简</vt:lpstr>
      <vt:lpstr>汉仪家书简</vt:lpstr>
      <vt:lpstr>汉仪南宫体简</vt:lpstr>
      <vt:lpstr>汉仪瘦金书繁</vt:lpstr>
      <vt:lpstr>汉仪水滴体简</vt:lpstr>
      <vt:lpstr>汉仪小隶书简</vt:lpstr>
      <vt:lpstr>汉仪中黑简</vt:lpstr>
      <vt:lpstr>宋体</vt:lpstr>
      <vt:lpstr>Agency FB</vt:lpstr>
      <vt:lpstr>Arial</vt:lpstr>
      <vt:lpstr>Calibri</vt:lpstr>
      <vt:lpstr>Consolas</vt:lpstr>
      <vt:lpstr>Symbol</vt:lpstr>
      <vt:lpstr>Tahoma</vt:lpstr>
      <vt:lpstr>Times New Roman</vt:lpstr>
      <vt:lpstr>Verdana</vt:lpstr>
      <vt:lpstr>Wingdings</vt:lpstr>
      <vt:lpstr>Wingdings 2</vt:lpstr>
      <vt:lpstr>01</vt:lpstr>
      <vt:lpstr>BMP 图像</vt:lpstr>
      <vt:lpstr>软件设计与体系结构  Software Design and Architectural Style</vt:lpstr>
      <vt:lpstr>大纲</vt:lpstr>
      <vt:lpstr>大纲</vt:lpstr>
      <vt:lpstr>码农的定义</vt:lpstr>
      <vt:lpstr>码农的境界 1/3</vt:lpstr>
      <vt:lpstr>码农的境界 2/3</vt:lpstr>
      <vt:lpstr>码农的境界 3/3</vt:lpstr>
      <vt:lpstr>码农的特点</vt:lpstr>
      <vt:lpstr>大纲</vt:lpstr>
      <vt:lpstr>软件的发展</vt:lpstr>
      <vt:lpstr>软件开发的困境 1/9</vt:lpstr>
      <vt:lpstr>软件开发的困境 2/9</vt:lpstr>
      <vt:lpstr>软件开发的困境 3/9</vt:lpstr>
      <vt:lpstr>软件开发的困境 4/9</vt:lpstr>
      <vt:lpstr>软件开发的困境 5/9</vt:lpstr>
      <vt:lpstr>软件开发的困境 6/9</vt:lpstr>
      <vt:lpstr>软件开发的困境 7/9</vt:lpstr>
      <vt:lpstr>软件开发的困境 8/9</vt:lpstr>
      <vt:lpstr>软件开发的困境 9/9</vt:lpstr>
      <vt:lpstr>我们的困境</vt:lpstr>
      <vt:lpstr>突破困境</vt:lpstr>
      <vt:lpstr>大纲</vt:lpstr>
      <vt:lpstr>建筑风格与软件架构</vt:lpstr>
      <vt:lpstr>文艺复兴风格</vt:lpstr>
      <vt:lpstr>哥特式风格</vt:lpstr>
      <vt:lpstr>软件架构 1/6</vt:lpstr>
      <vt:lpstr>软件架构 2/6</vt:lpstr>
      <vt:lpstr>软件架构 3/6</vt:lpstr>
      <vt:lpstr>软件架构 4/6</vt:lpstr>
      <vt:lpstr>软件架构 5/6</vt:lpstr>
      <vt:lpstr>软件架构 6/6</vt:lpstr>
      <vt:lpstr>架构师的成长 1/2</vt:lpstr>
      <vt:lpstr>架构师的成长 2/2</vt:lpstr>
      <vt:lpstr>设计模式</vt:lpstr>
      <vt:lpstr>大纲</vt:lpstr>
      <vt:lpstr>授课内容</vt:lpstr>
      <vt:lpstr>教材</vt:lpstr>
      <vt:lpstr>参考书目</vt:lpstr>
      <vt:lpstr>教学网站</vt:lpstr>
      <vt:lpstr>成绩评定</vt:lpstr>
      <vt:lpstr>成绩评定</vt:lpstr>
      <vt:lpstr>任课教师</vt:lpstr>
      <vt:lpstr>课后作业</vt:lpstr>
    </vt:vector>
  </TitlesOfParts>
  <Manager/>
  <Company>泰盟电子有限公司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课程简介</dc:title>
  <dc:creator>张严辞</dc:creator>
  <cp:lastModifiedBy>James Zhang</cp:lastModifiedBy>
  <cp:revision>521</cp:revision>
  <dcterms:created xsi:type="dcterms:W3CDTF">1980-06-26T03:20:13Z</dcterms:created>
  <dcterms:modified xsi:type="dcterms:W3CDTF">2016-02-29T03:23:09Z</dcterms:modified>
</cp:coreProperties>
</file>